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84" r:id="rId2"/>
    <p:sldId id="256" r:id="rId3"/>
    <p:sldId id="257" r:id="rId4"/>
    <p:sldId id="258" r:id="rId5"/>
    <p:sldId id="261" r:id="rId6"/>
    <p:sldId id="259" r:id="rId7"/>
    <p:sldId id="260" r:id="rId8"/>
    <p:sldId id="262" r:id="rId9"/>
    <p:sldId id="263" r:id="rId10"/>
    <p:sldId id="264" r:id="rId11"/>
    <p:sldId id="265" r:id="rId12"/>
    <p:sldId id="266" r:id="rId13"/>
    <p:sldId id="271" r:id="rId14"/>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43" d="100"/>
          <a:sy n="43" d="100"/>
        </p:scale>
        <p:origin x="882"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586CCE09-5C4D-444E-9527-2222C8FF78A2}"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2231815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86CCE09-5C4D-444E-9527-2222C8FF78A2}"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4179475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86CCE09-5C4D-444E-9527-2222C8FF78A2}"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1639212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86CCE09-5C4D-444E-9527-2222C8FF78A2}"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3417924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86CCE09-5C4D-444E-9527-2222C8FF78A2}"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547360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586CCE09-5C4D-444E-9527-2222C8FF78A2}" type="datetimeFigureOut">
              <a:rPr lang="ar-SA" smtClean="0"/>
              <a:t>16/04/1439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409697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586CCE09-5C4D-444E-9527-2222C8FF78A2}" type="datetimeFigureOut">
              <a:rPr lang="ar-SA" smtClean="0"/>
              <a:t>16/04/1439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850545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586CCE09-5C4D-444E-9527-2222C8FF78A2}" type="datetimeFigureOut">
              <a:rPr lang="ar-SA" smtClean="0"/>
              <a:t>16/04/1439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3740022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86CCE09-5C4D-444E-9527-2222C8FF78A2}" type="datetimeFigureOut">
              <a:rPr lang="ar-SA" smtClean="0"/>
              <a:t>16/04/1439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1612110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86CCE09-5C4D-444E-9527-2222C8FF78A2}" type="datetimeFigureOut">
              <a:rPr lang="ar-SA" smtClean="0"/>
              <a:t>16/04/1439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298692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86CCE09-5C4D-444E-9527-2222C8FF78A2}" type="datetimeFigureOut">
              <a:rPr lang="ar-SA" smtClean="0"/>
              <a:t>16/04/1439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1824010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86CCE09-5C4D-444E-9527-2222C8FF78A2}" type="datetimeFigureOut">
              <a:rPr lang="ar-SA" smtClean="0"/>
              <a:t>16/04/1439</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983D988-937E-45D2-B66D-8F7C3AC0B26D}" type="slidenum">
              <a:rPr lang="ar-SA" smtClean="0"/>
              <a:t>‹#›</a:t>
            </a:fld>
            <a:endParaRPr lang="ar-SA"/>
          </a:p>
        </p:txBody>
      </p:sp>
    </p:spTree>
    <p:extLst>
      <p:ext uri="{BB962C8B-B14F-4D97-AF65-F5344CB8AC3E}">
        <p14:creationId xmlns:p14="http://schemas.microsoft.com/office/powerpoint/2010/main" val="91767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en-US" dirty="0" smtClean="0"/>
              <a:t>Operating system</a:t>
            </a:r>
            <a:br>
              <a:rPr lang="en-US" dirty="0" smtClean="0"/>
            </a:br>
            <a:r>
              <a:rPr lang="en-US" dirty="0" smtClean="0"/>
              <a:t>Lecture five</a:t>
            </a:r>
            <a:br>
              <a:rPr lang="en-US" dirty="0" smtClean="0"/>
            </a:br>
            <a:r>
              <a:rPr lang="en-US" dirty="0" smtClean="0"/>
              <a:t>part1</a:t>
            </a:r>
            <a:endParaRPr lang="ar-SA" dirty="0"/>
          </a:p>
        </p:txBody>
      </p:sp>
      <p:sp>
        <p:nvSpPr>
          <p:cNvPr id="3" name="عنوان فرعي 2"/>
          <p:cNvSpPr>
            <a:spLocks noGrp="1"/>
          </p:cNvSpPr>
          <p:nvPr>
            <p:ph type="subTitle" idx="1"/>
          </p:nvPr>
        </p:nvSpPr>
        <p:spPr/>
        <p:txBody>
          <a:bodyPr/>
          <a:lstStyle/>
          <a:p>
            <a:r>
              <a:rPr lang="en-US" dirty="0" smtClean="0"/>
              <a:t>Dr jamal altuwaijari</a:t>
            </a:r>
            <a:endParaRPr lang="ar-SA" dirty="0"/>
          </a:p>
        </p:txBody>
      </p:sp>
    </p:spTree>
    <p:extLst>
      <p:ext uri="{BB962C8B-B14F-4D97-AF65-F5344CB8AC3E}">
        <p14:creationId xmlns:p14="http://schemas.microsoft.com/office/powerpoint/2010/main" val="2946221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heavy" dirty="0"/>
              <a:t>5.5 Scheduling </a:t>
            </a:r>
            <a:r>
              <a:rPr lang="en-US" b="1" u="heavy" dirty="0" smtClean="0"/>
              <a:t>Queue</a:t>
            </a:r>
            <a:endParaRPr lang="en-US"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r>
              <a:rPr lang="en-US" dirty="0"/>
              <a:t>As processes enter the system, they are put into a job queue. This queue consists of all processes in the system.</a:t>
            </a:r>
          </a:p>
          <a:p>
            <a:pPr marL="0" indent="0" algn="l" rtl="0">
              <a:buNone/>
            </a:pPr>
            <a:r>
              <a:rPr lang="en-US" dirty="0" smtClean="0"/>
              <a:t>- </a:t>
            </a:r>
            <a:r>
              <a:rPr lang="en-US" dirty="0"/>
              <a:t>The processes that are residing in memory and are ready and waiting to ' execute are kept on a list called the Ready queue. </a:t>
            </a:r>
          </a:p>
          <a:p>
            <a:pPr marL="0" indent="0" algn="l" rtl="0">
              <a:buNone/>
            </a:pPr>
            <a:r>
              <a:rPr lang="en-US" dirty="0"/>
              <a:t>- The queue is generally stored as a linked list the queue header contains pointers to the first and last PCB's in that list. Each PCB has a pointer field that points to the next process in the queue. </a:t>
            </a:r>
          </a:p>
          <a:p>
            <a:pPr marL="0" indent="0" algn="l" rtl="0">
              <a:buNone/>
            </a:pPr>
            <a:r>
              <a:rPr lang="en-US" dirty="0"/>
              <a:t>- There are also other queues in the system, such as a list of processes waiting for a particular I/O device is called a device queue.</a:t>
            </a:r>
          </a:p>
          <a:p>
            <a:pPr marL="0" indent="0" algn="l">
              <a:buNone/>
            </a:pPr>
            <a:endParaRPr lang="ar-SA" dirty="0"/>
          </a:p>
        </p:txBody>
      </p:sp>
    </p:spTree>
    <p:extLst>
      <p:ext uri="{BB962C8B-B14F-4D97-AF65-F5344CB8AC3E}">
        <p14:creationId xmlns:p14="http://schemas.microsoft.com/office/powerpoint/2010/main" val="1587587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heavy" dirty="0"/>
              <a:t>5.5 Scheduling Queue</a:t>
            </a:r>
            <a:endParaRPr lang="en-US"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pic>
        <p:nvPicPr>
          <p:cNvPr id="6" name="Picture 4"/>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838200" y="1214651"/>
            <a:ext cx="10515599" cy="5643349"/>
          </a:xfrm>
          <a:prstGeom prst="rect">
            <a:avLst/>
          </a:prstGeom>
        </p:spPr>
      </p:pic>
    </p:spTree>
    <p:extLst>
      <p:ext uri="{BB962C8B-B14F-4D97-AF65-F5344CB8AC3E}">
        <p14:creationId xmlns:p14="http://schemas.microsoft.com/office/powerpoint/2010/main" val="36190716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heavy" dirty="0"/>
              <a:t>5.5 Scheduling Queue</a:t>
            </a:r>
            <a:endParaRPr lang="en-US"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3" name="عنصر نائب للمحتوى 2"/>
          <p:cNvSpPr>
            <a:spLocks noGrp="1"/>
          </p:cNvSpPr>
          <p:nvPr>
            <p:ph idx="1"/>
          </p:nvPr>
        </p:nvSpPr>
        <p:spPr>
          <a:xfrm>
            <a:off x="838200" y="1050878"/>
            <a:ext cx="10515600" cy="5807122"/>
          </a:xfrm>
        </p:spPr>
        <p:txBody>
          <a:bodyPr>
            <a:normAutofit fontScale="92500" lnSpcReduction="10000"/>
          </a:bodyPr>
          <a:lstStyle/>
          <a:p>
            <a:pPr marL="0" indent="0" algn="l" rtl="0">
              <a:buNone/>
            </a:pPr>
            <a:r>
              <a:rPr lang="en-US" dirty="0"/>
              <a:t>- A new process is initially put in the ready queue waits until it is selected for execution (or dispatched) and is given the CPU.</a:t>
            </a:r>
          </a:p>
          <a:p>
            <a:pPr marL="0" indent="0" algn="l" rtl="0">
              <a:buNone/>
            </a:pPr>
            <a:r>
              <a:rPr lang="en-US" dirty="0"/>
              <a:t> - Once the process is allocated the CPU and is executing one of several events could occur:</a:t>
            </a:r>
          </a:p>
          <a:p>
            <a:pPr marL="0" indent="0" algn="l" rtl="0">
              <a:buNone/>
            </a:pPr>
            <a:r>
              <a:rPr lang="en-US" dirty="0"/>
              <a:t> a. 	The process could issue an I/O request and then be placed in an I/O queue.</a:t>
            </a:r>
          </a:p>
          <a:p>
            <a:pPr marL="0" indent="0" algn="l" rtl="0">
              <a:buNone/>
            </a:pPr>
            <a:r>
              <a:rPr lang="en-US" dirty="0"/>
              <a:t> b.	 The process could create a new sub—process and wait for its termination.</a:t>
            </a:r>
          </a:p>
          <a:p>
            <a:pPr marL="0" indent="0" algn="l" rtl="0">
              <a:buNone/>
            </a:pPr>
            <a:r>
              <a:rPr lang="en-US" dirty="0"/>
              <a:t> c. 	The process could be removed forcibly from the CPU as a result of an interrupt and be put back in the ready queue. </a:t>
            </a:r>
          </a:p>
          <a:p>
            <a:pPr marL="0" indent="0" algn="l" rtl="0">
              <a:buNone/>
            </a:pPr>
            <a:r>
              <a:rPr lang="en-US" dirty="0"/>
              <a:t>The first two cases the process switches from the waiting state (queue) and is then put back in the ready queue. A process continue this cycle until its terminates at which time it is removed from all queues and has its PCB and resources deal located.</a:t>
            </a:r>
          </a:p>
          <a:p>
            <a:pPr marL="0" indent="0" algn="l" rtl="0">
              <a:buNone/>
            </a:pPr>
            <a:r>
              <a:rPr lang="en-US" dirty="0"/>
              <a:t> Figure 5.5 shows the process scheduling.</a:t>
            </a:r>
          </a:p>
          <a:p>
            <a:pPr marL="0" indent="0" algn="l">
              <a:buNone/>
            </a:pPr>
            <a:endParaRPr lang="ar-SA" dirty="0"/>
          </a:p>
        </p:txBody>
      </p:sp>
    </p:spTree>
    <p:extLst>
      <p:ext uri="{BB962C8B-B14F-4D97-AF65-F5344CB8AC3E}">
        <p14:creationId xmlns:p14="http://schemas.microsoft.com/office/powerpoint/2010/main" val="3668846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heavy" dirty="0"/>
              <a:t>5.5 Scheduling Queue</a:t>
            </a:r>
            <a:endParaRPr lang="en-US"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pic>
        <p:nvPicPr>
          <p:cNvPr id="6" name="Picture 5"/>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838200" y="1050878"/>
            <a:ext cx="10814049" cy="5472752"/>
          </a:xfrm>
          <a:prstGeom prst="rect">
            <a:avLst/>
          </a:prstGeom>
        </p:spPr>
      </p:pic>
    </p:spTree>
    <p:extLst>
      <p:ext uri="{BB962C8B-B14F-4D97-AF65-F5344CB8AC3E}">
        <p14:creationId xmlns:p14="http://schemas.microsoft.com/office/powerpoint/2010/main" val="14097793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heavy" dirty="0"/>
              <a:t>5. Process Management</a:t>
            </a:r>
            <a:r>
              <a:rPr lang="en-US" u="heavy" dirty="0"/>
              <a:t> </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r>
              <a:rPr lang="en-US" dirty="0"/>
              <a:t>Early C/S allowed only one program to be executed at a time. This program had complete control of the system and had access to all of the system's resources. Today C/S allow multiple programs to be loaded into memory and to be executed concurrently. </a:t>
            </a:r>
          </a:p>
          <a:p>
            <a:pPr marL="0" indent="0" algn="l" rtl="0">
              <a:buNone/>
            </a:pPr>
            <a:r>
              <a:rPr lang="en-US" dirty="0"/>
              <a:t>The more complex the 0/S the more it is expected to do on behalf of its users. A system therefore consists of a collection of processes: </a:t>
            </a:r>
          </a:p>
          <a:p>
            <a:pPr marL="0" indent="0" algn="l" rtl="0">
              <a:buNone/>
            </a:pPr>
            <a:r>
              <a:rPr lang="en-US" dirty="0"/>
              <a:t>O/S  processes  executing system code, and user processes executing user code. By switching the CPU between processes the 0/S can make the C/S more productive. </a:t>
            </a:r>
          </a:p>
          <a:p>
            <a:pPr marL="0" indent="0" algn="l" rtl="0">
              <a:buNone/>
            </a:pPr>
            <a:r>
              <a:rPr lang="en-US" b="1" dirty="0"/>
              <a:t> </a:t>
            </a:r>
            <a:endParaRPr lang="en-US" dirty="0"/>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24451003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heavy" dirty="0"/>
              <a:t>5.1 Process Concept </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r>
              <a:rPr lang="en-US" dirty="0"/>
              <a:t>A user may be able to run several programs at one time: one interactive and several batch programs. The 0/S need to support its own internal programmed activities. In many aspects all of these activities are similar. So we call all of them </a:t>
            </a:r>
            <a:r>
              <a:rPr lang="en-US" u="sng" dirty="0"/>
              <a:t>processes.</a:t>
            </a:r>
            <a:r>
              <a:rPr lang="en-US" dirty="0"/>
              <a:t> </a:t>
            </a:r>
          </a:p>
          <a:p>
            <a:pPr marL="0" indent="0" algn="l" rtl="0">
              <a:buNone/>
            </a:pPr>
            <a:r>
              <a:rPr lang="en-US" u="sng" dirty="0"/>
              <a:t>A process is a program in execution.</a:t>
            </a:r>
            <a:r>
              <a:rPr lang="en-US" dirty="0"/>
              <a:t> The execution of a process must progress in a sequential fashion. A process is more than the program code: some times known as the Text section. the value of program counter and the contents of the processor's registers. </a:t>
            </a:r>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1973844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heavy" dirty="0"/>
              <a:t>5.2 Process states </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r>
              <a:rPr lang="en-US" dirty="0" smtClean="0"/>
              <a:t>As a process executes, it changes state. The state of a process is defined in part by the current activity of that process. Each process may be in one of the following states:</a:t>
            </a:r>
          </a:p>
          <a:p>
            <a:pPr marL="0" indent="0" algn="l" rtl="0">
              <a:buNone/>
            </a:pPr>
            <a:r>
              <a:rPr lang="en-US" dirty="0" smtClean="0"/>
              <a:t>• New: the process is being created.</a:t>
            </a:r>
          </a:p>
          <a:p>
            <a:pPr marL="0" indent="0" algn="l" rtl="0">
              <a:buNone/>
            </a:pPr>
            <a:r>
              <a:rPr lang="en-US" dirty="0" smtClean="0"/>
              <a:t>. Ready: the process is waiting to be assigned to a processor</a:t>
            </a:r>
          </a:p>
          <a:p>
            <a:pPr marL="0" indent="0" algn="l" rtl="0">
              <a:buNone/>
            </a:pPr>
            <a:r>
              <a:rPr lang="en-US" dirty="0" smtClean="0"/>
              <a:t>• Running:  Instructions are being executed. </a:t>
            </a:r>
          </a:p>
          <a:p>
            <a:pPr marL="0" indent="0" algn="l" rtl="0">
              <a:buNone/>
            </a:pPr>
            <a:r>
              <a:rPr lang="en-US" dirty="0" smtClean="0"/>
              <a:t>• Waiting: The process is waiting for some event to occur (such as an 1/0" </a:t>
            </a:r>
          </a:p>
          <a:p>
            <a:pPr marL="0" indent="0" algn="l" rtl="0">
              <a:buNone/>
            </a:pPr>
            <a:r>
              <a:rPr lang="en-US" dirty="0" smtClean="0"/>
              <a:t>  completion or reception of a signal).</a:t>
            </a:r>
          </a:p>
          <a:p>
            <a:pPr marL="0" indent="0" algn="l" rtl="0">
              <a:buNone/>
            </a:pPr>
            <a:r>
              <a:rPr lang="en-US" dirty="0" smtClean="0"/>
              <a:t>• Terminated: The process has finished execution. The following diagram shows the process states</a:t>
            </a:r>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6878665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heavy" dirty="0"/>
              <a:t>5.2 Process states </a:t>
            </a:r>
            <a:endParaRPr lang="en-US"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pic>
        <p:nvPicPr>
          <p:cNvPr id="6" name="Picture 1"/>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2238233" y="1344305"/>
            <a:ext cx="7110483" cy="5097438"/>
          </a:xfrm>
          <a:prstGeom prst="rect">
            <a:avLst/>
          </a:prstGeom>
        </p:spPr>
      </p:pic>
    </p:spTree>
    <p:extLst>
      <p:ext uri="{BB962C8B-B14F-4D97-AF65-F5344CB8AC3E}">
        <p14:creationId xmlns:p14="http://schemas.microsoft.com/office/powerpoint/2010/main" val="11891771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heavy" dirty="0"/>
              <a:t>5.3 Process Control </a:t>
            </a:r>
            <a:r>
              <a:rPr lang="en-US" b="1" u="heavy" dirty="0" smtClean="0"/>
              <a:t>Block</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r>
              <a:rPr lang="en-US" dirty="0"/>
              <a:t> Each process is represented in the 0/S by a Process Control Block (PCB)—also called a task control block. A PCB is shown in the following figures.</a:t>
            </a:r>
          </a:p>
          <a:p>
            <a:pPr marL="0" indent="0" algn="l" rtl="0">
              <a:buNone/>
            </a:pPr>
            <a:r>
              <a:rPr lang="en-US" dirty="0"/>
              <a:t> It contains many pieces of information associated with a specific process including these:</a:t>
            </a:r>
          </a:p>
          <a:p>
            <a:pPr marL="0" indent="0" algn="l" rtl="0">
              <a:buNone/>
            </a:pPr>
            <a:r>
              <a:rPr lang="en-US" dirty="0"/>
              <a:t> • Process state: It may be new, ready, running, waiting, halted and so on. </a:t>
            </a:r>
          </a:p>
          <a:p>
            <a:pPr marL="0" indent="0" algn="l" rtl="0">
              <a:buNone/>
            </a:pPr>
            <a:r>
              <a:rPr lang="en-US" dirty="0"/>
              <a:t>• Program counter: The address of the next instruction to be executed for this process.</a:t>
            </a:r>
          </a:p>
          <a:p>
            <a:pPr marL="0" indent="0" algn="l" rtl="0">
              <a:buNone/>
            </a:pPr>
            <a:r>
              <a:rPr lang="en-US" dirty="0"/>
              <a:t> </a:t>
            </a:r>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25678327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heavy" dirty="0"/>
              <a:t>5.3 Process Control Block</a:t>
            </a:r>
            <a:endParaRPr lang="en-US" dirty="0"/>
          </a:p>
        </p:txBody>
      </p:sp>
      <p:sp>
        <p:nvSpPr>
          <p:cNvPr id="3" name="عنصر نائب للمحتوى 2"/>
          <p:cNvSpPr>
            <a:spLocks noGrp="1"/>
          </p:cNvSpPr>
          <p:nvPr>
            <p:ph idx="1"/>
          </p:nvPr>
        </p:nvSpPr>
        <p:spPr>
          <a:xfrm>
            <a:off x="838200" y="777923"/>
            <a:ext cx="10515600" cy="3766781"/>
          </a:xfrm>
        </p:spPr>
        <p:txBody>
          <a:bodyPr>
            <a:normAutofit fontScale="85000" lnSpcReduction="20000"/>
          </a:bodyPr>
          <a:lstStyle/>
          <a:p>
            <a:pPr marL="0" indent="0" algn="l" rtl="0">
              <a:buNone/>
            </a:pPr>
            <a:r>
              <a:rPr lang="en-US" sz="2000" b="1" u="heavy" dirty="0"/>
              <a:t>CPU registers:</a:t>
            </a:r>
            <a:r>
              <a:rPr lang="en-US" sz="2000" b="1" u="dbl" dirty="0"/>
              <a:t> </a:t>
            </a:r>
            <a:endParaRPr lang="en-US" sz="2000" dirty="0"/>
          </a:p>
          <a:p>
            <a:pPr marL="0" indent="0" algn="l" rtl="0">
              <a:buNone/>
            </a:pPr>
            <a:r>
              <a:rPr lang="en-US" sz="2000" dirty="0"/>
              <a:t>They include accumulators, index registers, stack pointers, and any general—purpose registers plus and condition—code information. </a:t>
            </a:r>
          </a:p>
          <a:p>
            <a:pPr marL="0" indent="0" algn="l" rtl="0">
              <a:buNone/>
            </a:pPr>
            <a:r>
              <a:rPr lang="en-US" sz="2000" b="1" u="heavy" dirty="0"/>
              <a:t>• CPU scheduling Information: </a:t>
            </a:r>
            <a:endParaRPr lang="en-US" sz="2000" dirty="0"/>
          </a:p>
          <a:p>
            <a:pPr marL="0" indent="0" algn="l" rtl="0">
              <a:buNone/>
            </a:pPr>
            <a:r>
              <a:rPr lang="en-US" sz="2000" dirty="0"/>
              <a:t>It Includes a process priority, pointers to scheduling queues. </a:t>
            </a:r>
          </a:p>
          <a:p>
            <a:pPr marL="0" indent="0" algn="l" rtl="0">
              <a:buNone/>
            </a:pPr>
            <a:r>
              <a:rPr lang="en-US" sz="2000" b="1" u="heavy" dirty="0"/>
              <a:t>• Memory Information management: </a:t>
            </a:r>
            <a:endParaRPr lang="en-US" sz="2000" dirty="0"/>
          </a:p>
          <a:p>
            <a:pPr marL="0" indent="0" algn="l" rtl="0">
              <a:buNone/>
            </a:pPr>
            <a:r>
              <a:rPr lang="en-US" sz="2000" dirty="0"/>
              <a:t>It nay include the value of the base and limit registers, the page tables... etc. </a:t>
            </a:r>
          </a:p>
          <a:p>
            <a:pPr marL="0" indent="0" algn="l" rtl="0">
              <a:buNone/>
            </a:pPr>
            <a:r>
              <a:rPr lang="en-US" sz="2000" b="1" u="heavy" dirty="0"/>
              <a:t>• Accounting information:</a:t>
            </a:r>
            <a:endParaRPr lang="en-US" sz="2000" dirty="0"/>
          </a:p>
          <a:p>
            <a:pPr marL="0" indent="0" algn="l" rtl="0">
              <a:buNone/>
            </a:pPr>
            <a:r>
              <a:rPr lang="en-US" sz="2000" dirty="0"/>
              <a:t> It includes the amount of CPU and real time used, time limits, account numbers, job or process numbers, and so on.</a:t>
            </a:r>
          </a:p>
          <a:p>
            <a:pPr marL="0" indent="0" algn="l" rtl="0">
              <a:buNone/>
            </a:pPr>
            <a:r>
              <a:rPr lang="en-US" sz="2000" b="1" u="heavy" dirty="0"/>
              <a:t> • I/0 status information: </a:t>
            </a:r>
            <a:endParaRPr lang="en-US" sz="2000" dirty="0"/>
          </a:p>
          <a:p>
            <a:pPr marL="0" indent="0" algn="l" rtl="0">
              <a:buNone/>
            </a:pPr>
            <a:r>
              <a:rPr lang="en-US" sz="2000" dirty="0"/>
              <a:t>It includes the list of I/O devices allocated to this process, a list of open files, and so on.</a:t>
            </a:r>
          </a:p>
          <a:p>
            <a:pPr marL="0" indent="0" algn="l" rtl="0">
              <a:buNone/>
            </a:pPr>
            <a:r>
              <a:rPr lang="en-US" sz="2000" dirty="0"/>
              <a:t> The PCB simply serves as the repository for any information that may vary from process to process.</a:t>
            </a:r>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pic>
        <p:nvPicPr>
          <p:cNvPr id="6" name="Picture 2"/>
          <p:cNvPicPr/>
          <p:nvPr/>
        </p:nvPicPr>
        <p:blipFill>
          <a:blip r:embed="rId2">
            <a:extLst>
              <a:ext uri="{28A0092B-C50C-407E-A947-70E740481C1C}">
                <a14:useLocalDpi xmlns:a14="http://schemas.microsoft.com/office/drawing/2010/main" val="0"/>
              </a:ext>
            </a:extLst>
          </a:blip>
          <a:stretch>
            <a:fillRect/>
          </a:stretch>
        </p:blipFill>
        <p:spPr>
          <a:xfrm>
            <a:off x="4711700" y="4299044"/>
            <a:ext cx="2768600" cy="2558955"/>
          </a:xfrm>
          <a:prstGeom prst="rect">
            <a:avLst/>
          </a:prstGeom>
        </p:spPr>
      </p:pic>
    </p:spTree>
    <p:extLst>
      <p:ext uri="{BB962C8B-B14F-4D97-AF65-F5344CB8AC3E}">
        <p14:creationId xmlns:p14="http://schemas.microsoft.com/office/powerpoint/2010/main" val="23151832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heavy" dirty="0"/>
              <a:t>5.4 Process Scheduling</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r>
              <a:rPr lang="en-US" dirty="0"/>
              <a:t> The objective of multi programming is to have some process running at all times to maximize CPU utilization. The objective of time—sharing system is to switch the CPU among processes so frequently that users can interact with each program while it is running.</a:t>
            </a:r>
          </a:p>
          <a:p>
            <a:pPr marL="0" indent="0" algn="l" rtl="0">
              <a:buNone/>
            </a:pPr>
            <a:r>
              <a:rPr lang="en-US" dirty="0"/>
              <a:t> For the </a:t>
            </a:r>
            <a:r>
              <a:rPr lang="en-US" dirty="0" err="1"/>
              <a:t>uni</a:t>
            </a:r>
            <a:r>
              <a:rPr lang="en-US" dirty="0"/>
              <a:t> processor system there will never be more than one running process. If there arc more processes the rest will have to wait until the CPU is free</a:t>
            </a:r>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24957478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heavy" dirty="0"/>
              <a:t>5.4 Process Scheduling</a:t>
            </a:r>
            <a:endParaRPr lang="en-US"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pic>
        <p:nvPicPr>
          <p:cNvPr id="6" name="Picture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838200" y="1214651"/>
            <a:ext cx="11144534" cy="5240740"/>
          </a:xfrm>
          <a:prstGeom prst="rect">
            <a:avLst/>
          </a:prstGeom>
        </p:spPr>
      </p:pic>
    </p:spTree>
    <p:extLst>
      <p:ext uri="{BB962C8B-B14F-4D97-AF65-F5344CB8AC3E}">
        <p14:creationId xmlns:p14="http://schemas.microsoft.com/office/powerpoint/2010/main" val="2430531016"/>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826</Words>
  <Application>Microsoft Office PowerPoint</Application>
  <PresentationFormat>ملء الشاشة</PresentationFormat>
  <Paragraphs>56</Paragraphs>
  <Slides>13</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13</vt:i4>
      </vt:variant>
    </vt:vector>
  </HeadingPairs>
  <TitlesOfParts>
    <vt:vector size="18" baseType="lpstr">
      <vt:lpstr>Arial</vt:lpstr>
      <vt:lpstr>Calibri</vt:lpstr>
      <vt:lpstr>Calibri Light</vt:lpstr>
      <vt:lpstr>Times New Roman</vt:lpstr>
      <vt:lpstr>نسق Office</vt:lpstr>
      <vt:lpstr>Operating system Lecture five part1</vt:lpstr>
      <vt:lpstr>5. Process Management </vt:lpstr>
      <vt:lpstr>5.1 Process Concept </vt:lpstr>
      <vt:lpstr>5.2 Process states </vt:lpstr>
      <vt:lpstr>5.2 Process states </vt:lpstr>
      <vt:lpstr>5.3 Process Control Block</vt:lpstr>
      <vt:lpstr>5.3 Process Control Block</vt:lpstr>
      <vt:lpstr>5.4 Process Scheduling</vt:lpstr>
      <vt:lpstr>5.4 Process Scheduling</vt:lpstr>
      <vt:lpstr>5.5 Scheduling Queue</vt:lpstr>
      <vt:lpstr>5.5 Scheduling Queue</vt:lpstr>
      <vt:lpstr>5.5 Scheduling Queue</vt:lpstr>
      <vt:lpstr>5.5 Scheduling Queue</vt:lpstr>
    </vt:vector>
  </TitlesOfParts>
  <Company>SACC - ANAS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2O14</dc:creator>
  <cp:lastModifiedBy>DR.Ahmed Saker 2O14</cp:lastModifiedBy>
  <cp:revision>49</cp:revision>
  <dcterms:created xsi:type="dcterms:W3CDTF">2018-01-02T22:34:20Z</dcterms:created>
  <dcterms:modified xsi:type="dcterms:W3CDTF">2018-01-03T03:28:57Z</dcterms:modified>
</cp:coreProperties>
</file>